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6858000" cy="9144000" type="screen4x3"/>
  <p:notesSz cx="6877050" cy="100028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4635C"/>
    <a:srgbClr val="1D432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3" autoAdjust="0"/>
    <p:restoredTop sz="97541" autoAdjust="0"/>
  </p:normalViewPr>
  <p:slideViewPr>
    <p:cSldViewPr>
      <p:cViewPr>
        <p:scale>
          <a:sx n="80" d="100"/>
          <a:sy n="80" d="100"/>
        </p:scale>
        <p:origin x="-1038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9738" cy="500064"/>
          </a:xfrm>
          <a:prstGeom prst="rect">
            <a:avLst/>
          </a:prstGeom>
        </p:spPr>
        <p:txBody>
          <a:bodyPr vert="horz" lIns="91442" tIns="45721" rIns="91442" bIns="45721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95725" y="0"/>
            <a:ext cx="2979738" cy="500064"/>
          </a:xfrm>
          <a:prstGeom prst="rect">
            <a:avLst/>
          </a:prstGeom>
        </p:spPr>
        <p:txBody>
          <a:bodyPr vert="horz" lIns="91442" tIns="45721" rIns="91442" bIns="45721" rtlCol="0"/>
          <a:lstStyle>
            <a:lvl1pPr algn="r">
              <a:defRPr sz="1200"/>
            </a:lvl1pPr>
          </a:lstStyle>
          <a:p>
            <a:fld id="{0C6C0BA3-212D-4A06-A2B7-79A73EFF311D}" type="datetimeFigureOut">
              <a:rPr lang="fr-FR" smtClean="0"/>
              <a:pPr/>
              <a:t>22/06/2017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032000" y="750888"/>
            <a:ext cx="2813050" cy="37512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2" tIns="45721" rIns="91442" bIns="45721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7390" y="4751389"/>
            <a:ext cx="5502275" cy="4500562"/>
          </a:xfrm>
          <a:prstGeom prst="rect">
            <a:avLst/>
          </a:prstGeom>
        </p:spPr>
        <p:txBody>
          <a:bodyPr vert="horz" lIns="91442" tIns="45721" rIns="91442" bIns="457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501188"/>
            <a:ext cx="2979738" cy="500063"/>
          </a:xfrm>
          <a:prstGeom prst="rect">
            <a:avLst/>
          </a:prstGeom>
        </p:spPr>
        <p:txBody>
          <a:bodyPr vert="horz" lIns="91442" tIns="45721" rIns="91442" bIns="45721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95725" y="9501188"/>
            <a:ext cx="2979738" cy="500063"/>
          </a:xfrm>
          <a:prstGeom prst="rect">
            <a:avLst/>
          </a:prstGeom>
        </p:spPr>
        <p:txBody>
          <a:bodyPr vert="horz" lIns="91442" tIns="45721" rIns="91442" bIns="45721" rtlCol="0" anchor="b"/>
          <a:lstStyle>
            <a:lvl1pPr algn="r">
              <a:defRPr sz="1200"/>
            </a:lvl1pPr>
          </a:lstStyle>
          <a:p>
            <a:fld id="{8F8E4FDB-C74B-4BA8-A8B4-75B30BD3435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3ACD-67F9-46F5-9926-09E38983618F}" type="datetimeFigureOut">
              <a:rPr lang="fr-FR" smtClean="0"/>
              <a:pPr/>
              <a:t>22/06/2017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5B828-0485-4270-AAB5-49E04ABAF8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3ACD-67F9-46F5-9926-09E38983618F}" type="datetimeFigureOut">
              <a:rPr lang="fr-FR" smtClean="0"/>
              <a:pPr/>
              <a:t>22/06/2017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5B828-0485-4270-AAB5-49E04ABAF8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3ACD-67F9-46F5-9926-09E38983618F}" type="datetimeFigureOut">
              <a:rPr lang="fr-FR" smtClean="0"/>
              <a:pPr/>
              <a:t>22/06/2017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5B828-0485-4270-AAB5-49E04ABAF8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3ACD-67F9-46F5-9926-09E38983618F}" type="datetimeFigureOut">
              <a:rPr lang="fr-FR" smtClean="0"/>
              <a:pPr/>
              <a:t>22/06/2017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5B828-0485-4270-AAB5-49E04ABAF8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3ACD-67F9-46F5-9926-09E38983618F}" type="datetimeFigureOut">
              <a:rPr lang="fr-FR" smtClean="0"/>
              <a:pPr/>
              <a:t>22/06/2017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5B828-0485-4270-AAB5-49E04ABAF8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3ACD-67F9-46F5-9926-09E38983618F}" type="datetimeFigureOut">
              <a:rPr lang="fr-FR" smtClean="0"/>
              <a:pPr/>
              <a:t>22/06/2017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5B828-0485-4270-AAB5-49E04ABAF8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3ACD-67F9-46F5-9926-09E38983618F}" type="datetimeFigureOut">
              <a:rPr lang="fr-FR" smtClean="0"/>
              <a:pPr/>
              <a:t>22/06/2017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5B828-0485-4270-AAB5-49E04ABAF8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3ACD-67F9-46F5-9926-09E38983618F}" type="datetimeFigureOut">
              <a:rPr lang="fr-FR" smtClean="0"/>
              <a:pPr/>
              <a:t>22/06/2017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5B828-0485-4270-AAB5-49E04ABAF8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3ACD-67F9-46F5-9926-09E38983618F}" type="datetimeFigureOut">
              <a:rPr lang="fr-FR" smtClean="0"/>
              <a:pPr/>
              <a:t>22/06/2017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5B828-0485-4270-AAB5-49E04ABAF8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3ACD-67F9-46F5-9926-09E38983618F}" type="datetimeFigureOut">
              <a:rPr lang="fr-FR" smtClean="0"/>
              <a:pPr/>
              <a:t>22/06/2017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5B828-0485-4270-AAB5-49E04ABAF8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3ACD-67F9-46F5-9926-09E38983618F}" type="datetimeFigureOut">
              <a:rPr lang="fr-FR" smtClean="0"/>
              <a:pPr/>
              <a:t>22/06/2017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5B828-0485-4270-AAB5-49E04ABAF8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83ACD-67F9-46F5-9926-09E38983618F}" type="datetimeFigureOut">
              <a:rPr lang="fr-FR" smtClean="0"/>
              <a:pPr/>
              <a:t>22/06/2017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5B828-0485-4270-AAB5-49E04ABAF8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cte-civique.org/collectif/wakka.php?wiki=GreNoble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ogoPCmaingauch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8052" y="215430"/>
            <a:ext cx="3364964" cy="540146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3717032" y="283458"/>
            <a:ext cx="30689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r-FR" sz="10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Pacte Civique Is</a:t>
            </a:r>
            <a:r>
              <a:rPr lang="fr-FR" sz="1000" b="1" i="1" dirty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è</a:t>
            </a:r>
            <a:r>
              <a:rPr kumimoji="0" lang="fr-FR" sz="10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</a:t>
            </a: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10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 Vivre ensemble la Fraternit</a:t>
            </a:r>
            <a:r>
              <a:rPr lang="fr-FR" sz="1000" b="1" i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é 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kumimoji="0" lang="fr-FR" sz="1000" b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mél</a:t>
            </a:r>
            <a:r>
              <a:rPr kumimoji="0" lang="fr-FR" sz="1000" b="1" u="none" strike="noStrike" cap="none" normalizeH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: c-pci@googlegroups.com</a:t>
            </a:r>
            <a:endParaRPr kumimoji="0" lang="fr-FR" sz="10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1218" y="4274964"/>
            <a:ext cx="2655773" cy="238526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1200" b="1" i="1" dirty="0" smtClean="0">
                <a:solidFill>
                  <a:srgbClr val="C00000"/>
                </a:solidFill>
              </a:rPr>
              <a:t>2. Regard transpolitique  </a:t>
            </a:r>
            <a:r>
              <a:rPr lang="fr-FR" sz="1200" b="1" i="1" dirty="0" smtClean="0">
                <a:solidFill>
                  <a:srgbClr val="C00000"/>
                </a:solidFill>
              </a:rPr>
              <a:t>sur les  </a:t>
            </a:r>
          </a:p>
          <a:p>
            <a:r>
              <a:rPr lang="fr-FR" sz="1200" b="1" i="1" dirty="0" smtClean="0">
                <a:solidFill>
                  <a:srgbClr val="C00000"/>
                </a:solidFill>
              </a:rPr>
              <a:t> </a:t>
            </a:r>
            <a:r>
              <a:rPr lang="fr-FR" sz="1200" b="1" i="1" dirty="0" smtClean="0">
                <a:solidFill>
                  <a:srgbClr val="C00000"/>
                </a:solidFill>
              </a:rPr>
              <a:t>    </a:t>
            </a:r>
            <a:r>
              <a:rPr lang="fr-FR" sz="1200" b="1" i="1" dirty="0" smtClean="0">
                <a:solidFill>
                  <a:srgbClr val="C00000"/>
                </a:solidFill>
              </a:rPr>
              <a:t>présidentielles </a:t>
            </a:r>
            <a:r>
              <a:rPr lang="fr-FR" sz="1200" b="1" i="1" dirty="0" smtClean="0">
                <a:solidFill>
                  <a:srgbClr val="C00000"/>
                </a:solidFill>
              </a:rPr>
              <a:t>et législatives</a:t>
            </a:r>
          </a:p>
          <a:p>
            <a:pPr algn="just"/>
            <a:endParaRPr lang="fr-FR" sz="1000" i="1" dirty="0" smtClean="0">
              <a:solidFill>
                <a:srgbClr val="002060"/>
              </a:solidFill>
            </a:endParaRPr>
          </a:p>
          <a:p>
            <a:pPr algn="just"/>
            <a:r>
              <a:rPr lang="fr-FR" sz="1000" b="1" i="1" dirty="0" smtClean="0">
                <a:solidFill>
                  <a:srgbClr val="002060"/>
                </a:solidFill>
              </a:rPr>
              <a:t>Les Primaires</a:t>
            </a:r>
          </a:p>
          <a:p>
            <a:pPr algn="just"/>
            <a:r>
              <a:rPr lang="fr-FR" sz="1000" dirty="0" smtClean="0">
                <a:solidFill>
                  <a:srgbClr val="002060"/>
                </a:solidFill>
              </a:rPr>
              <a:t>rencontre - débat du 14 mars </a:t>
            </a:r>
          </a:p>
          <a:p>
            <a:pPr algn="just"/>
            <a:r>
              <a:rPr lang="fr-FR" sz="1000" dirty="0" smtClean="0">
                <a:solidFill>
                  <a:srgbClr val="002060"/>
                </a:solidFill>
              </a:rPr>
              <a:t>Organisé par Pacte Civique Isère, , Go citoyenneté, RECit 38 et AMD 38 </a:t>
            </a:r>
          </a:p>
          <a:p>
            <a:pPr algn="just"/>
            <a:r>
              <a:rPr lang="fr-FR" sz="1000" dirty="0" smtClean="0">
                <a:solidFill>
                  <a:srgbClr val="002060"/>
                </a:solidFill>
              </a:rPr>
              <a:t>-Primaires des partis, des citoyens et hors Primaires : 7 représentants + 2 politologues</a:t>
            </a:r>
          </a:p>
          <a:p>
            <a:pPr algn="just"/>
            <a:endParaRPr lang="fr-FR" sz="1000" dirty="0" smtClean="0">
              <a:solidFill>
                <a:srgbClr val="002060"/>
              </a:solidFill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r-FR" sz="1000" b="1" i="1" dirty="0" smtClean="0">
                <a:solidFill>
                  <a:srgbClr val="002060"/>
                </a:solidFill>
                <a:ea typeface="Calibri" pitchFamily="34" charset="0"/>
                <a:cs typeface="Times New Roman" pitchFamily="18" charset="0"/>
              </a:rPr>
              <a:t>Législatives  : Lettre aux candidats</a:t>
            </a:r>
            <a:endParaRPr lang="fr-FR" sz="1000" i="1" dirty="0" smtClean="0">
              <a:cs typeface="Arial" pitchFamily="34" charset="0"/>
            </a:endParaRPr>
          </a:p>
          <a:p>
            <a:pPr algn="just"/>
            <a:r>
              <a:rPr lang="fr-FR" sz="1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le PCI  a envoyé  le courrier proposé à tous les grands mouvements et partis en Isère </a:t>
            </a:r>
          </a:p>
          <a:p>
            <a:pPr algn="just"/>
            <a:r>
              <a:rPr lang="fr-FR" sz="1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(1 retour)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1124744" y="8532440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>
                <a:solidFill>
                  <a:srgbClr val="00B050"/>
                </a:solidFill>
              </a:rPr>
              <a:t>Pour plus d’information, nos 4 Lettres Info PCI :</a:t>
            </a:r>
          </a:p>
          <a:p>
            <a:pPr algn="ctr"/>
            <a:r>
              <a:rPr lang="fr-FR" sz="1200" dirty="0" smtClean="0">
                <a:hlinkClick r:id="rId3"/>
              </a:rPr>
              <a:t>http://www.pacte-civique.org/collectif/wakka.php?wiki=GreNoble</a:t>
            </a:r>
            <a:endParaRPr lang="fr-FR" sz="1200" dirty="0" smtClean="0"/>
          </a:p>
        </p:txBody>
      </p:sp>
      <p:sp>
        <p:nvSpPr>
          <p:cNvPr id="15" name="ZoneTexte 14"/>
          <p:cNvSpPr txBox="1"/>
          <p:nvPr/>
        </p:nvSpPr>
        <p:spPr>
          <a:xfrm>
            <a:off x="4077072" y="6372200"/>
            <a:ext cx="2376264" cy="20928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fr-FR" sz="1000" b="1" dirty="0" smtClean="0">
                <a:solidFill>
                  <a:srgbClr val="002060"/>
                </a:solidFill>
              </a:rPr>
              <a:t> Eurodéputée</a:t>
            </a:r>
            <a:r>
              <a:rPr lang="fr-FR" sz="1000" dirty="0" smtClean="0">
                <a:solidFill>
                  <a:srgbClr val="002060"/>
                </a:solidFill>
              </a:rPr>
              <a:t> </a:t>
            </a:r>
            <a:r>
              <a:rPr lang="fr-FR" sz="1000" dirty="0" smtClean="0">
                <a:solidFill>
                  <a:srgbClr val="002060"/>
                </a:solidFill>
              </a:rPr>
              <a:t>Pervenche </a:t>
            </a:r>
            <a:r>
              <a:rPr lang="fr-FR" sz="1000" dirty="0" smtClean="0">
                <a:solidFill>
                  <a:srgbClr val="002060"/>
                </a:solidFill>
              </a:rPr>
              <a:t>Berès</a:t>
            </a:r>
            <a:r>
              <a:rPr lang="fr-FR" sz="1000" dirty="0" smtClean="0">
                <a:solidFill>
                  <a:srgbClr val="002060"/>
                </a:solidFill>
              </a:rPr>
              <a:t> </a:t>
            </a:r>
            <a:endParaRPr lang="fr-FR" sz="1000" dirty="0" smtClean="0">
              <a:solidFill>
                <a:srgbClr val="002060"/>
              </a:solidFill>
            </a:endParaRPr>
          </a:p>
          <a:p>
            <a:pPr>
              <a:buFontTx/>
              <a:buChar char="-"/>
            </a:pPr>
            <a:endParaRPr lang="fr-FR" sz="1000" dirty="0" smtClean="0">
              <a:solidFill>
                <a:srgbClr val="002060"/>
              </a:solidFill>
            </a:endParaRPr>
          </a:p>
          <a:p>
            <a:r>
              <a:rPr lang="fr-FR" sz="1000" dirty="0" smtClean="0">
                <a:solidFill>
                  <a:srgbClr val="002060"/>
                </a:solidFill>
              </a:rPr>
              <a:t>petite réunion thématique  : projet TERE</a:t>
            </a:r>
          </a:p>
          <a:p>
            <a:r>
              <a:rPr lang="fr-FR" sz="1000" i="1" dirty="0" smtClean="0">
                <a:solidFill>
                  <a:srgbClr val="002060"/>
                </a:solidFill>
              </a:rPr>
              <a:t>Ré</a:t>
            </a:r>
            <a:r>
              <a:rPr lang="fr-FR" sz="1000" dirty="0" smtClean="0">
                <a:solidFill>
                  <a:srgbClr val="002060"/>
                </a:solidFill>
              </a:rPr>
              <a:t>union publique: </a:t>
            </a:r>
            <a:r>
              <a:rPr lang="fr-FR" sz="1000" i="1" dirty="0" smtClean="0">
                <a:solidFill>
                  <a:srgbClr val="002060"/>
                </a:solidFill>
              </a:rPr>
              <a:t>comment les citoyens  se sentent concernés par l’Europe et  peuvent </a:t>
            </a:r>
            <a:r>
              <a:rPr lang="fr-FR" sz="1000" i="1" dirty="0" smtClean="0">
                <a:solidFill>
                  <a:srgbClr val="002060"/>
                </a:solidFill>
              </a:rPr>
              <a:t>se</a:t>
            </a:r>
            <a:r>
              <a:rPr lang="fr-FR" sz="1000" i="1" dirty="0" smtClean="0">
                <a:solidFill>
                  <a:srgbClr val="002060"/>
                </a:solidFill>
              </a:rPr>
              <a:t> </a:t>
            </a:r>
            <a:r>
              <a:rPr lang="fr-FR" sz="1000" i="1" dirty="0" smtClean="0">
                <a:solidFill>
                  <a:srgbClr val="002060"/>
                </a:solidFill>
              </a:rPr>
              <a:t>l’approprier</a:t>
            </a:r>
            <a:r>
              <a:rPr lang="fr-FR" sz="1000" i="1" dirty="0" smtClean="0">
                <a:solidFill>
                  <a:srgbClr val="002060"/>
                </a:solidFill>
              </a:rPr>
              <a:t>.</a:t>
            </a:r>
            <a:endParaRPr lang="fr-FR" sz="1000" i="1" dirty="0" smtClean="0">
              <a:solidFill>
                <a:srgbClr val="002060"/>
              </a:solidFill>
            </a:endParaRPr>
          </a:p>
          <a:p>
            <a:endParaRPr lang="fr-FR" sz="1000" i="1" dirty="0" smtClean="0">
              <a:solidFill>
                <a:srgbClr val="002060"/>
              </a:solidFill>
            </a:endParaRPr>
          </a:p>
          <a:p>
            <a:r>
              <a:rPr lang="fr-FR" sz="1000" i="1" dirty="0" smtClean="0">
                <a:solidFill>
                  <a:srgbClr val="002060"/>
                </a:solidFill>
              </a:rPr>
              <a:t>-</a:t>
            </a:r>
            <a:r>
              <a:rPr lang="fr-FR" sz="1000" dirty="0" smtClean="0">
                <a:solidFill>
                  <a:srgbClr val="002060"/>
                </a:solidFill>
              </a:rPr>
              <a:t> </a:t>
            </a:r>
            <a:r>
              <a:rPr lang="fr-FR" sz="1000" b="1" dirty="0" smtClean="0">
                <a:solidFill>
                  <a:srgbClr val="002060"/>
                </a:solidFill>
              </a:rPr>
              <a:t>Conférence p</a:t>
            </a:r>
            <a:r>
              <a:rPr lang="fr-FR" sz="1000" dirty="0" smtClean="0">
                <a:solidFill>
                  <a:srgbClr val="002060"/>
                </a:solidFill>
              </a:rPr>
              <a:t>our la promotion du livre </a:t>
            </a:r>
          </a:p>
          <a:p>
            <a:r>
              <a:rPr lang="fr-FR" sz="1000" dirty="0" smtClean="0">
                <a:solidFill>
                  <a:srgbClr val="002060"/>
                </a:solidFill>
              </a:rPr>
              <a:t>        « </a:t>
            </a:r>
            <a:r>
              <a:rPr lang="fr-FR" sz="1000" i="1" dirty="0" smtClean="0">
                <a:solidFill>
                  <a:srgbClr val="002060"/>
                </a:solidFill>
              </a:rPr>
              <a:t>Relever le défi de la démocratie </a:t>
            </a:r>
            <a:r>
              <a:rPr lang="fr-FR" sz="1000" dirty="0" smtClean="0">
                <a:solidFill>
                  <a:srgbClr val="002060"/>
                </a:solidFill>
              </a:rPr>
              <a:t>» </a:t>
            </a:r>
          </a:p>
          <a:p>
            <a:r>
              <a:rPr lang="fr-FR" sz="1000" dirty="0" smtClean="0">
                <a:solidFill>
                  <a:srgbClr val="002060"/>
                </a:solidFill>
              </a:rPr>
              <a:t>      </a:t>
            </a:r>
            <a:r>
              <a:rPr lang="fr-FR" sz="1000" dirty="0" smtClean="0">
                <a:solidFill>
                  <a:srgbClr val="002060"/>
                </a:solidFill>
              </a:rPr>
              <a:t>   par </a:t>
            </a:r>
            <a:r>
              <a:rPr lang="fr-FR" sz="1000" dirty="0" smtClean="0">
                <a:solidFill>
                  <a:srgbClr val="002060"/>
                </a:solidFill>
              </a:rPr>
              <a:t>Pierre </a:t>
            </a:r>
            <a:r>
              <a:rPr lang="fr-FR" sz="1000" dirty="0" smtClean="0">
                <a:solidFill>
                  <a:srgbClr val="002060"/>
                </a:solidFill>
              </a:rPr>
              <a:t>Guilhaume </a:t>
            </a:r>
          </a:p>
          <a:p>
            <a:endParaRPr lang="fr-FR" sz="1000" i="1" dirty="0" smtClean="0">
              <a:solidFill>
                <a:srgbClr val="002060"/>
              </a:solidFill>
            </a:endParaRPr>
          </a:p>
          <a:p>
            <a:pPr>
              <a:buFontTx/>
              <a:buChar char="-"/>
            </a:pPr>
            <a:r>
              <a:rPr lang="fr-FR" sz="1000" i="1" dirty="0" smtClean="0">
                <a:solidFill>
                  <a:srgbClr val="002060"/>
                </a:solidFill>
              </a:rPr>
              <a:t> Participation locale au </a:t>
            </a:r>
            <a:r>
              <a:rPr lang="fr-FR" sz="1000" b="1" i="1" dirty="0" smtClean="0">
                <a:solidFill>
                  <a:srgbClr val="002060"/>
                </a:solidFill>
              </a:rPr>
              <a:t>processus </a:t>
            </a:r>
          </a:p>
          <a:p>
            <a:r>
              <a:rPr lang="fr-FR" sz="1000" b="1" i="1" dirty="0" smtClean="0">
                <a:solidFill>
                  <a:srgbClr val="002060"/>
                </a:solidFill>
              </a:rPr>
              <a:t> </a:t>
            </a:r>
            <a:r>
              <a:rPr lang="fr-FR" sz="1000" b="1" i="1" dirty="0" smtClean="0">
                <a:solidFill>
                  <a:srgbClr val="002060"/>
                </a:solidFill>
              </a:rPr>
              <a:t> instituant</a:t>
            </a:r>
            <a:r>
              <a:rPr lang="fr-FR" sz="1000" i="1" dirty="0" smtClean="0">
                <a:solidFill>
                  <a:srgbClr val="002060"/>
                </a:solidFill>
              </a:rPr>
              <a:t> en Europe</a:t>
            </a:r>
            <a:endParaRPr lang="fr-FR" sz="1000" i="1" dirty="0" smtClean="0">
              <a:solidFill>
                <a:srgbClr val="002060"/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2132856" y="1558697"/>
            <a:ext cx="24073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 smtClean="0">
                <a:solidFill>
                  <a:srgbClr val="74635C"/>
                </a:solidFill>
              </a:rPr>
              <a:t>Actions </a:t>
            </a:r>
            <a:r>
              <a:rPr lang="fr-FR" sz="1200" dirty="0" smtClean="0">
                <a:solidFill>
                  <a:srgbClr val="74635C"/>
                </a:solidFill>
              </a:rPr>
              <a:t> </a:t>
            </a:r>
            <a:r>
              <a:rPr lang="fr-FR" sz="1200" b="1" dirty="0" smtClean="0">
                <a:solidFill>
                  <a:srgbClr val="74635C"/>
                </a:solidFill>
              </a:rPr>
              <a:t>de Sept. 2016 à Juin </a:t>
            </a:r>
            <a:r>
              <a:rPr lang="fr-FR" sz="1200" b="1" dirty="0" smtClean="0">
                <a:solidFill>
                  <a:srgbClr val="74635C"/>
                </a:solidFill>
              </a:rPr>
              <a:t>2017</a:t>
            </a:r>
            <a:endParaRPr lang="fr-FR" sz="1200" b="1" dirty="0">
              <a:solidFill>
                <a:srgbClr val="74635C"/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4149080" y="6012160"/>
            <a:ext cx="21483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 smtClean="0">
                <a:solidFill>
                  <a:srgbClr val="74635C"/>
                </a:solidFill>
              </a:rPr>
              <a:t>Prévisions  &gt; Sept. - Décembre </a:t>
            </a:r>
            <a:endParaRPr lang="fr-FR" sz="1200" b="1" dirty="0">
              <a:solidFill>
                <a:srgbClr val="74635C"/>
              </a:solidFill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692697" y="6890772"/>
            <a:ext cx="2448271" cy="156966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1200" b="1" i="1" dirty="0" smtClean="0">
                <a:solidFill>
                  <a:srgbClr val="C00000"/>
                </a:solidFill>
              </a:rPr>
              <a:t>  </a:t>
            </a:r>
            <a:r>
              <a:rPr lang="fr-FR" sz="1200" b="1" i="1" dirty="0" smtClean="0">
                <a:solidFill>
                  <a:srgbClr val="C00000"/>
                </a:solidFill>
              </a:rPr>
              <a:t>3.Une </a:t>
            </a:r>
            <a:r>
              <a:rPr lang="fr-FR" sz="1200" b="1" i="1" dirty="0" smtClean="0">
                <a:solidFill>
                  <a:srgbClr val="C00000"/>
                </a:solidFill>
              </a:rPr>
              <a:t>démarche citoyenne </a:t>
            </a:r>
            <a:r>
              <a:rPr lang="fr-FR" sz="1200" b="1" i="1" dirty="0" smtClean="0">
                <a:solidFill>
                  <a:srgbClr val="C00000"/>
                </a:solidFill>
              </a:rPr>
              <a:t>pour </a:t>
            </a:r>
            <a:r>
              <a:rPr lang="fr-FR" sz="1200" b="1" i="1" dirty="0" smtClean="0">
                <a:solidFill>
                  <a:srgbClr val="C00000"/>
                </a:solidFill>
              </a:rPr>
              <a:t>la </a:t>
            </a:r>
            <a:endParaRPr lang="fr-FR" sz="1200" b="1" i="1" dirty="0" smtClean="0">
              <a:solidFill>
                <a:srgbClr val="C00000"/>
              </a:solidFill>
            </a:endParaRPr>
          </a:p>
          <a:p>
            <a:r>
              <a:rPr lang="fr-FR" sz="1200" b="1" i="1" dirty="0" smtClean="0">
                <a:solidFill>
                  <a:srgbClr val="C00000"/>
                </a:solidFill>
              </a:rPr>
              <a:t>     </a:t>
            </a:r>
            <a:r>
              <a:rPr lang="fr-FR" sz="1200" b="1" i="1" dirty="0" smtClean="0">
                <a:solidFill>
                  <a:srgbClr val="C00000"/>
                </a:solidFill>
              </a:rPr>
              <a:t>l’Europe</a:t>
            </a:r>
          </a:p>
          <a:p>
            <a:r>
              <a:rPr lang="fr-FR" sz="1200" b="1" i="1" dirty="0" smtClean="0">
                <a:solidFill>
                  <a:srgbClr val="002060"/>
                </a:solidFill>
              </a:rPr>
              <a:t> </a:t>
            </a:r>
            <a:endParaRPr lang="fr-FR" sz="1200" b="1" i="1" dirty="0" smtClean="0">
              <a:solidFill>
                <a:srgbClr val="002060"/>
              </a:solidFill>
            </a:endParaRPr>
          </a:p>
          <a:p>
            <a:r>
              <a:rPr lang="fr-FR" sz="1000" b="1" i="1" dirty="0" smtClean="0">
                <a:solidFill>
                  <a:srgbClr val="002060"/>
                </a:solidFill>
              </a:rPr>
              <a:t>Le </a:t>
            </a:r>
            <a:r>
              <a:rPr lang="fr-FR" sz="1000" b="1" i="1" dirty="0" smtClean="0">
                <a:solidFill>
                  <a:srgbClr val="002060"/>
                </a:solidFill>
              </a:rPr>
              <a:t>Collectif « Europe » de </a:t>
            </a:r>
            <a:r>
              <a:rPr lang="fr-FR" sz="1000" b="1" i="1" dirty="0" smtClean="0">
                <a:solidFill>
                  <a:srgbClr val="002060"/>
                </a:solidFill>
              </a:rPr>
              <a:t>l’Isère</a:t>
            </a:r>
            <a:endParaRPr lang="fr-FR" sz="1000" dirty="0" smtClean="0">
              <a:solidFill>
                <a:srgbClr val="002060"/>
              </a:solidFill>
            </a:endParaRPr>
          </a:p>
          <a:p>
            <a:pPr algn="just"/>
            <a:r>
              <a:rPr lang="fr-FR" sz="1000" dirty="0" smtClean="0">
                <a:solidFill>
                  <a:srgbClr val="002060"/>
                </a:solidFill>
              </a:rPr>
              <a:t>8 associations + EuropeDirect</a:t>
            </a:r>
          </a:p>
          <a:p>
            <a:pPr algn="just"/>
            <a:r>
              <a:rPr lang="fr-FR" sz="1000" dirty="0" smtClean="0">
                <a:solidFill>
                  <a:srgbClr val="002060"/>
                </a:solidFill>
              </a:rPr>
              <a:t>Le PCI y est très actif .</a:t>
            </a:r>
          </a:p>
          <a:p>
            <a:pPr algn="just"/>
            <a:r>
              <a:rPr lang="fr-FR" sz="1000" dirty="0" smtClean="0">
                <a:solidFill>
                  <a:srgbClr val="002060"/>
                </a:solidFill>
              </a:rPr>
              <a:t> </a:t>
            </a:r>
            <a:r>
              <a:rPr lang="fr-FR" sz="1000" dirty="0" smtClean="0">
                <a:solidFill>
                  <a:srgbClr val="002060"/>
                </a:solidFill>
              </a:rPr>
              <a:t>Travaux :</a:t>
            </a:r>
            <a:endParaRPr lang="fr-FR" sz="1000" dirty="0" smtClean="0">
              <a:solidFill>
                <a:srgbClr val="002060"/>
              </a:solidFill>
            </a:endParaRPr>
          </a:p>
          <a:p>
            <a:pPr algn="just"/>
            <a:r>
              <a:rPr lang="fr-FR" sz="1000" dirty="0" smtClean="0">
                <a:solidFill>
                  <a:srgbClr val="002060"/>
                </a:solidFill>
                <a:sym typeface="Symbol"/>
              </a:rPr>
              <a:t>-</a:t>
            </a:r>
            <a:r>
              <a:rPr lang="fr-FR" sz="1000" dirty="0" smtClean="0">
                <a:solidFill>
                  <a:srgbClr val="002060"/>
                </a:solidFill>
              </a:rPr>
              <a:t> Energie </a:t>
            </a:r>
            <a:r>
              <a:rPr lang="fr-FR" sz="1000" dirty="0" smtClean="0">
                <a:solidFill>
                  <a:srgbClr val="002060"/>
                </a:solidFill>
              </a:rPr>
              <a:t>- </a:t>
            </a:r>
            <a:r>
              <a:rPr lang="fr-FR" sz="1000" dirty="0" smtClean="0">
                <a:solidFill>
                  <a:srgbClr val="002060"/>
                </a:solidFill>
              </a:rPr>
              <a:t>Climat : projet </a:t>
            </a:r>
            <a:r>
              <a:rPr lang="fr-FR" sz="1000" b="1" dirty="0" smtClean="0">
                <a:solidFill>
                  <a:srgbClr val="002060"/>
                </a:solidFill>
              </a:rPr>
              <a:t>TERE</a:t>
            </a:r>
          </a:p>
          <a:p>
            <a:pPr algn="just"/>
            <a:r>
              <a:rPr lang="fr-FR" sz="1000" dirty="0" smtClean="0">
                <a:solidFill>
                  <a:srgbClr val="002060"/>
                </a:solidFill>
                <a:sym typeface="Symbol"/>
              </a:rPr>
              <a:t>- </a:t>
            </a:r>
            <a:r>
              <a:rPr lang="fr-FR" sz="1000" dirty="0" smtClean="0">
                <a:solidFill>
                  <a:srgbClr val="002060"/>
                </a:solidFill>
              </a:rPr>
              <a:t>Numérique éthique</a:t>
            </a:r>
            <a:endParaRPr lang="fr-FR" sz="1000" dirty="0" smtClean="0">
              <a:solidFill>
                <a:srgbClr val="002060"/>
              </a:solidFill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3933056" y="2002359"/>
            <a:ext cx="2520280" cy="387798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1200" b="1" i="1" dirty="0" smtClean="0">
                <a:solidFill>
                  <a:srgbClr val="C00000"/>
                </a:solidFill>
              </a:rPr>
              <a:t>4. </a:t>
            </a:r>
            <a:r>
              <a:rPr lang="fr-FR" sz="1200" b="1" i="1" dirty="0" smtClean="0">
                <a:solidFill>
                  <a:srgbClr val="C00000"/>
                </a:solidFill>
              </a:rPr>
              <a:t>Participation au « Parlons-en » espace de parole des </a:t>
            </a:r>
            <a:r>
              <a:rPr lang="fr-FR" sz="1200" b="1" i="1" dirty="0" smtClean="0">
                <a:solidFill>
                  <a:srgbClr val="C00000"/>
                </a:solidFill>
              </a:rPr>
              <a:t>gens de </a:t>
            </a:r>
            <a:r>
              <a:rPr lang="fr-FR" sz="1200" b="1" i="1" dirty="0" smtClean="0">
                <a:solidFill>
                  <a:srgbClr val="C00000"/>
                </a:solidFill>
              </a:rPr>
              <a:t>la rue</a:t>
            </a:r>
          </a:p>
          <a:p>
            <a:endParaRPr lang="fr-FR" sz="1200" b="1" i="1" dirty="0" smtClean="0">
              <a:solidFill>
                <a:srgbClr val="002060"/>
              </a:solidFill>
            </a:endParaRPr>
          </a:p>
          <a:p>
            <a:r>
              <a:rPr lang="fr-FR" sz="1050" dirty="0" smtClean="0">
                <a:solidFill>
                  <a:srgbClr val="002060"/>
                </a:solidFill>
              </a:rPr>
              <a:t>Participation à la gestion collégiale du Parlons en et soutien actif à ses projets</a:t>
            </a:r>
            <a:r>
              <a:rPr lang="fr-FR" sz="1050" i="1" dirty="0" smtClean="0">
                <a:solidFill>
                  <a:srgbClr val="002060"/>
                </a:solidFill>
              </a:rPr>
              <a:t>:</a:t>
            </a:r>
          </a:p>
          <a:p>
            <a:endParaRPr lang="fr-FR" sz="1050" i="1" dirty="0" smtClean="0">
              <a:solidFill>
                <a:srgbClr val="002060"/>
              </a:solidFill>
            </a:endParaRPr>
          </a:p>
          <a:p>
            <a:pPr>
              <a:buFontTx/>
              <a:buChar char="-"/>
            </a:pPr>
            <a:r>
              <a:rPr lang="fr-FR" sz="1050" b="1" i="1" dirty="0" smtClean="0">
                <a:solidFill>
                  <a:srgbClr val="002060"/>
                </a:solidFill>
              </a:rPr>
              <a:t> Le </a:t>
            </a:r>
            <a:r>
              <a:rPr lang="fr-FR" sz="1050" b="1" i="1" dirty="0" smtClean="0">
                <a:solidFill>
                  <a:srgbClr val="002060"/>
                </a:solidFill>
              </a:rPr>
              <a:t>Lîeu </a:t>
            </a:r>
            <a:r>
              <a:rPr lang="fr-FR" sz="1050" dirty="0" smtClean="0">
                <a:solidFill>
                  <a:srgbClr val="002060"/>
                </a:solidFill>
              </a:rPr>
              <a:t>: lieu d’accueil ouvert à la journée, cogéré par habitants de la rue, personnes précaires /partenaires associatifs /bénévoles</a:t>
            </a:r>
            <a:r>
              <a:rPr lang="fr-FR" sz="1050" dirty="0" smtClean="0">
                <a:solidFill>
                  <a:srgbClr val="002060"/>
                </a:solidFill>
              </a:rPr>
              <a:t>).</a:t>
            </a:r>
          </a:p>
          <a:p>
            <a:r>
              <a:rPr lang="fr-FR" sz="1050" dirty="0" smtClean="0">
                <a:solidFill>
                  <a:srgbClr val="002060"/>
                </a:solidFill>
              </a:rPr>
              <a:t>Lieu </a:t>
            </a:r>
            <a:r>
              <a:rPr lang="fr-FR" sz="1050" dirty="0" smtClean="0">
                <a:solidFill>
                  <a:srgbClr val="002060"/>
                </a:solidFill>
              </a:rPr>
              <a:t>qui s’invente au fur et a mesure, de mixité sociale, de solidarité. </a:t>
            </a:r>
            <a:endParaRPr lang="fr-FR" sz="1050" dirty="0" smtClean="0">
              <a:solidFill>
                <a:srgbClr val="002060"/>
              </a:solidFill>
            </a:endParaRPr>
          </a:p>
          <a:p>
            <a:r>
              <a:rPr lang="fr-FR" sz="1050" dirty="0" smtClean="0">
                <a:solidFill>
                  <a:srgbClr val="002060"/>
                </a:solidFill>
              </a:rPr>
              <a:t>Pré </a:t>
            </a:r>
            <a:r>
              <a:rPr lang="fr-FR" sz="1050" dirty="0" smtClean="0">
                <a:solidFill>
                  <a:srgbClr val="002060"/>
                </a:solidFill>
              </a:rPr>
              <a:t>sélectionné pour un financement  par le budget participatif de la ville.</a:t>
            </a:r>
          </a:p>
          <a:p>
            <a:endParaRPr lang="fr-FR" sz="1050" i="1" dirty="0" smtClean="0">
              <a:solidFill>
                <a:srgbClr val="002060"/>
              </a:solidFill>
            </a:endParaRPr>
          </a:p>
          <a:p>
            <a:pPr>
              <a:buFontTx/>
              <a:buChar char="-"/>
            </a:pPr>
            <a:r>
              <a:rPr lang="fr-FR" sz="1050" b="1" i="1" dirty="0" smtClean="0">
                <a:solidFill>
                  <a:srgbClr val="002060"/>
                </a:solidFill>
              </a:rPr>
              <a:t> Maison</a:t>
            </a:r>
            <a:r>
              <a:rPr lang="fr-FR" sz="1050" i="1" dirty="0" smtClean="0">
                <a:solidFill>
                  <a:srgbClr val="002060"/>
                </a:solidFill>
              </a:rPr>
              <a:t> </a:t>
            </a:r>
            <a:r>
              <a:rPr lang="fr-FR" sz="1050" i="1" dirty="0" smtClean="0">
                <a:solidFill>
                  <a:srgbClr val="002060"/>
                </a:solidFill>
              </a:rPr>
              <a:t>en cours de </a:t>
            </a:r>
            <a:r>
              <a:rPr lang="fr-FR" sz="1050" i="1" dirty="0" smtClean="0">
                <a:solidFill>
                  <a:srgbClr val="002060"/>
                </a:solidFill>
              </a:rPr>
              <a:t>conventionnement </a:t>
            </a:r>
            <a:r>
              <a:rPr lang="fr-FR" sz="1050" i="1" dirty="0" smtClean="0">
                <a:solidFill>
                  <a:srgbClr val="002060"/>
                </a:solidFill>
              </a:rPr>
              <a:t>avec la </a:t>
            </a:r>
            <a:r>
              <a:rPr lang="fr-FR" sz="1050" b="1" i="1" dirty="0" smtClean="0">
                <a:solidFill>
                  <a:srgbClr val="002060"/>
                </a:solidFill>
              </a:rPr>
              <a:t>Ville </a:t>
            </a:r>
            <a:r>
              <a:rPr lang="fr-FR" sz="1050" b="1" i="1" dirty="0" smtClean="0">
                <a:solidFill>
                  <a:srgbClr val="002060"/>
                </a:solidFill>
              </a:rPr>
              <a:t>de Grenoble </a:t>
            </a:r>
            <a:endParaRPr lang="fr-FR" sz="1050" b="1" i="1" dirty="0" smtClean="0">
              <a:solidFill>
                <a:srgbClr val="002060"/>
              </a:solidFill>
            </a:endParaRPr>
          </a:p>
          <a:p>
            <a:endParaRPr lang="fr-FR" sz="1050" b="1" i="1" dirty="0" smtClean="0">
              <a:solidFill>
                <a:srgbClr val="002060"/>
              </a:solidFill>
            </a:endParaRPr>
          </a:p>
          <a:p>
            <a:r>
              <a:rPr lang="fr-FR" sz="1050" dirty="0" smtClean="0">
                <a:solidFill>
                  <a:srgbClr val="002060"/>
                </a:solidFill>
              </a:rPr>
              <a:t>pour 3 jeunes </a:t>
            </a:r>
            <a:r>
              <a:rPr lang="fr-FR" sz="1050" dirty="0" smtClean="0">
                <a:solidFill>
                  <a:srgbClr val="002060"/>
                </a:solidFill>
              </a:rPr>
              <a:t>vivant en squat avec leurs chiens. </a:t>
            </a:r>
            <a:endParaRPr lang="fr-FR" sz="1050" dirty="0" smtClean="0">
              <a:solidFill>
                <a:srgbClr val="002060"/>
              </a:solidFill>
            </a:endParaRPr>
          </a:p>
          <a:p>
            <a:r>
              <a:rPr lang="fr-FR" sz="1050" dirty="0" smtClean="0">
                <a:solidFill>
                  <a:srgbClr val="002060"/>
                </a:solidFill>
              </a:rPr>
              <a:t>Leur </a:t>
            </a:r>
            <a:r>
              <a:rPr lang="fr-FR" sz="1050" dirty="0" smtClean="0">
                <a:solidFill>
                  <a:srgbClr val="002060"/>
                </a:solidFill>
              </a:rPr>
              <a:t>projet : accueil en court séjour de personnes </a:t>
            </a:r>
            <a:r>
              <a:rPr lang="fr-FR" sz="1050" dirty="0" smtClean="0">
                <a:solidFill>
                  <a:srgbClr val="002060"/>
                </a:solidFill>
              </a:rPr>
              <a:t> de </a:t>
            </a:r>
            <a:r>
              <a:rPr lang="fr-FR" sz="1050" dirty="0" smtClean="0">
                <a:solidFill>
                  <a:srgbClr val="002060"/>
                </a:solidFill>
              </a:rPr>
              <a:t>la rue et accueil de chiens pour  permettre soins et démarches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692696" y="1979713"/>
            <a:ext cx="2664296" cy="20005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fr-FR" sz="1200" b="1" i="1" dirty="0" smtClean="0">
                <a:solidFill>
                  <a:srgbClr val="C00000"/>
                </a:solidFill>
              </a:rPr>
              <a:t>Liens citoyens interactifs avec les Eurodéputés</a:t>
            </a:r>
          </a:p>
          <a:p>
            <a:pPr marL="228600" indent="-228600"/>
            <a:endParaRPr lang="fr-FR" sz="1000" dirty="0" smtClean="0">
              <a:solidFill>
                <a:srgbClr val="002060"/>
              </a:solidFill>
            </a:endParaRPr>
          </a:p>
          <a:p>
            <a:pPr marL="228600" indent="-228600"/>
            <a:r>
              <a:rPr lang="fr-FR" sz="1000" i="1" dirty="0" smtClean="0">
                <a:solidFill>
                  <a:srgbClr val="002060"/>
                </a:solidFill>
              </a:rPr>
              <a:t>	Eveiller à l’Europe les grenoblois, </a:t>
            </a:r>
          </a:p>
          <a:p>
            <a:pPr marL="228600" indent="-228600"/>
            <a:r>
              <a:rPr lang="fr-FR" sz="1000" i="1" dirty="0" smtClean="0">
                <a:solidFill>
                  <a:srgbClr val="002060"/>
                </a:solidFill>
              </a:rPr>
              <a:t>	dont les jeunes depuis le Lycée</a:t>
            </a:r>
            <a:endParaRPr lang="fr-FR" sz="1000" i="1" dirty="0" smtClean="0">
              <a:solidFill>
                <a:srgbClr val="002060"/>
              </a:solidFill>
            </a:endParaRPr>
          </a:p>
          <a:p>
            <a:pPr marL="228600" indent="-228600"/>
            <a:endParaRPr lang="fr-FR" sz="1000" dirty="0" smtClean="0">
              <a:solidFill>
                <a:srgbClr val="002060"/>
              </a:solidFill>
            </a:endParaRPr>
          </a:p>
          <a:p>
            <a:pPr marL="228600" indent="-228600"/>
            <a:r>
              <a:rPr lang="fr-FR" sz="1000" dirty="0" smtClean="0">
                <a:solidFill>
                  <a:srgbClr val="002060"/>
                </a:solidFill>
              </a:rPr>
              <a:t>Le 18 Novembre, avec </a:t>
            </a:r>
            <a:r>
              <a:rPr lang="fr-FR" sz="1000" b="1" dirty="0" smtClean="0">
                <a:solidFill>
                  <a:srgbClr val="002060"/>
                </a:solidFill>
              </a:rPr>
              <a:t>Sylvie Goulard </a:t>
            </a:r>
            <a:r>
              <a:rPr lang="fr-FR" sz="1000" dirty="0" smtClean="0">
                <a:solidFill>
                  <a:srgbClr val="002060"/>
                </a:solidFill>
              </a:rPr>
              <a:t>:</a:t>
            </a:r>
          </a:p>
          <a:p>
            <a:pPr marL="228600" indent="-228600">
              <a:buFont typeface="Wingdings" pitchFamily="2" charset="2"/>
              <a:buChar char="§"/>
            </a:pPr>
            <a:r>
              <a:rPr lang="fr-FR" sz="1000" dirty="0" smtClean="0">
                <a:solidFill>
                  <a:srgbClr val="002060"/>
                </a:solidFill>
              </a:rPr>
              <a:t>Réunion </a:t>
            </a:r>
            <a:r>
              <a:rPr lang="fr-FR" sz="1000" dirty="0" smtClean="0">
                <a:solidFill>
                  <a:srgbClr val="002060"/>
                </a:solidFill>
              </a:rPr>
              <a:t>publiques  à thème ouvertes à</a:t>
            </a:r>
          </a:p>
          <a:p>
            <a:pPr marL="228600" indent="-228600"/>
            <a:r>
              <a:rPr lang="fr-FR" sz="1000" dirty="0" smtClean="0">
                <a:solidFill>
                  <a:srgbClr val="002060"/>
                </a:solidFill>
              </a:rPr>
              <a:t>tous </a:t>
            </a:r>
            <a:r>
              <a:rPr lang="fr-FR" sz="1000" dirty="0" smtClean="0">
                <a:solidFill>
                  <a:srgbClr val="002060"/>
                </a:solidFill>
              </a:rPr>
              <a:t>, préparée et suivie avec les jeunes européens et le Parlement des étudiants</a:t>
            </a:r>
          </a:p>
          <a:p>
            <a:pPr marL="228600" indent="-228600">
              <a:buFont typeface="Wingdings" pitchFamily="2" charset="2"/>
              <a:buChar char="§"/>
            </a:pPr>
            <a:r>
              <a:rPr lang="fr-FR" sz="1000" dirty="0" smtClean="0">
                <a:solidFill>
                  <a:srgbClr val="002060"/>
                </a:solidFill>
              </a:rPr>
              <a:t>2 </a:t>
            </a:r>
            <a:r>
              <a:rPr lang="fr-FR" sz="1000" dirty="0" smtClean="0">
                <a:solidFill>
                  <a:srgbClr val="002060"/>
                </a:solidFill>
              </a:rPr>
              <a:t>ateliers thématiques :</a:t>
            </a:r>
            <a:endParaRPr lang="fr-FR" sz="1000" dirty="0" smtClean="0">
              <a:solidFill>
                <a:srgbClr val="002060"/>
              </a:solidFill>
            </a:endParaRPr>
          </a:p>
          <a:p>
            <a:pPr marL="228600" indent="-228600"/>
            <a:r>
              <a:rPr lang="fr-FR" sz="1000" dirty="0" smtClean="0">
                <a:solidFill>
                  <a:srgbClr val="002060"/>
                </a:solidFill>
              </a:rPr>
              <a:t> </a:t>
            </a:r>
            <a:r>
              <a:rPr lang="fr-FR" sz="1000" dirty="0" smtClean="0">
                <a:solidFill>
                  <a:srgbClr val="002060"/>
                </a:solidFill>
              </a:rPr>
              <a:t>     </a:t>
            </a:r>
            <a:r>
              <a:rPr lang="fr-FR" sz="1000" dirty="0" smtClean="0">
                <a:solidFill>
                  <a:srgbClr val="002060"/>
                </a:solidFill>
              </a:rPr>
              <a:t>startups </a:t>
            </a:r>
            <a:r>
              <a:rPr lang="fr-FR" sz="1000" dirty="0" smtClean="0">
                <a:solidFill>
                  <a:srgbClr val="002060"/>
                </a:solidFill>
              </a:rPr>
              <a:t>et nouvelle </a:t>
            </a:r>
            <a:r>
              <a:rPr lang="fr-FR" sz="1000" dirty="0" smtClean="0">
                <a:solidFill>
                  <a:srgbClr val="002060"/>
                </a:solidFill>
              </a:rPr>
              <a:t>économie</a:t>
            </a:r>
            <a:endParaRPr lang="fr-FR" sz="1000" dirty="0" smtClean="0">
              <a:solidFill>
                <a:srgbClr val="002060"/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2204864" y="899592"/>
            <a:ext cx="2279983" cy="492443"/>
          </a:xfrm>
          <a:prstGeom prst="rect">
            <a:avLst/>
          </a:prstGeom>
          <a:solidFill>
            <a:schemeClr val="tx2">
              <a:lumMod val="20000"/>
              <a:lumOff val="80000"/>
              <a:alpha val="5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sz="1200" b="1" dirty="0" smtClean="0">
                <a:solidFill>
                  <a:srgbClr val="0070C0"/>
                </a:solidFill>
              </a:rPr>
              <a:t>Collectif PCI : 2 thèmes de travail</a:t>
            </a:r>
          </a:p>
          <a:p>
            <a:pPr algn="ctr"/>
            <a:r>
              <a:rPr lang="fr-FR" sz="1400" b="1" dirty="0" smtClean="0">
                <a:solidFill>
                  <a:srgbClr val="7030A0"/>
                </a:solidFill>
              </a:rPr>
              <a:t>Exclusion &amp; Europe</a:t>
            </a:r>
            <a:endParaRPr lang="fr-FR" sz="1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1645</TotalTime>
  <Words>149</Words>
  <Application>Microsoft Office PowerPoint</Application>
  <PresentationFormat>Affichage à l'écran (4:3)</PresentationFormat>
  <Paragraphs>61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Michel</dc:creator>
  <cp:lastModifiedBy>Michel</cp:lastModifiedBy>
  <cp:revision>263</cp:revision>
  <dcterms:created xsi:type="dcterms:W3CDTF">2017-06-03T09:30:27Z</dcterms:created>
  <dcterms:modified xsi:type="dcterms:W3CDTF">2017-06-22T14:27:40Z</dcterms:modified>
</cp:coreProperties>
</file>